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9" r:id="rId3"/>
    <p:sldId id="260" r:id="rId4"/>
    <p:sldId id="257" r:id="rId5"/>
    <p:sldId id="263" r:id="rId6"/>
    <p:sldId id="264" r:id="rId7"/>
    <p:sldId id="265" r:id="rId8"/>
    <p:sldId id="262" r:id="rId9"/>
    <p:sldId id="261" r:id="rId10"/>
    <p:sldId id="258" r:id="rId11"/>
    <p:sldId id="266" r:id="rId12"/>
    <p:sldId id="267" r:id="rId13"/>
    <p:sldId id="268" r:id="rId14"/>
    <p:sldId id="269" r:id="rId15"/>
    <p:sldId id="309" r:id="rId16"/>
    <p:sldId id="270" r:id="rId17"/>
    <p:sldId id="271" r:id="rId18"/>
    <p:sldId id="272" r:id="rId19"/>
    <p:sldId id="273" r:id="rId20"/>
    <p:sldId id="275" r:id="rId21"/>
    <p:sldId id="274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0" r:id="rId32"/>
    <p:sldId id="286" r:id="rId33"/>
    <p:sldId id="287" r:id="rId34"/>
    <p:sldId id="289" r:id="rId35"/>
    <p:sldId id="288" r:id="rId36"/>
    <p:sldId id="290" r:id="rId37"/>
    <p:sldId id="291" r:id="rId38"/>
    <p:sldId id="296" r:id="rId39"/>
    <p:sldId id="294" r:id="rId40"/>
    <p:sldId id="295" r:id="rId41"/>
    <p:sldId id="292" r:id="rId42"/>
    <p:sldId id="293" r:id="rId43"/>
    <p:sldId id="297" r:id="rId44"/>
    <p:sldId id="298" r:id="rId45"/>
    <p:sldId id="299" r:id="rId46"/>
    <p:sldId id="300" r:id="rId47"/>
    <p:sldId id="301" r:id="rId48"/>
    <p:sldId id="305" r:id="rId49"/>
    <p:sldId id="306" r:id="rId50"/>
    <p:sldId id="307" r:id="rId51"/>
    <p:sldId id="308" r:id="rId52"/>
    <p:sldId id="302" r:id="rId53"/>
    <p:sldId id="303" r:id="rId54"/>
    <p:sldId id="304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8534"/>
  </p:normalViewPr>
  <p:slideViewPr>
    <p:cSldViewPr snapToGrid="0" snapToObjects="1">
      <p:cViewPr>
        <p:scale>
          <a:sx n="66" d="100"/>
          <a:sy n="66" d="100"/>
        </p:scale>
        <p:origin x="180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97D31-C5DD-D44E-AFC7-7D7D932E602E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399DE-31F5-564B-8CEF-A3AE131F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52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399DE-31F5-564B-8CEF-A3AE131F20B6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399DE-31F5-564B-8CEF-A3AE131F20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6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399DE-31F5-564B-8CEF-A3AE131F20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20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4C54CBE-4D83-374A-9B7D-03C330FE6110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5D50-C73A-EF47-AB62-F5B153F2E8D8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65EB9-F8AC-9449-926C-54EA24B41578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AA632-253F-1546-BD21-419570ADF6C0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AF267-3206-2541-9AC3-7357CD856EED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25C02-5471-8846-9275-60A470C9CF89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B983-BFE0-0746-AC30-34DE76A49FF3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52D3-4CAC-F141-BD88-F0A98BCDE63D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FAB71-34DD-324D-B9E4-12909094268A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69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3869-4AEA-E64C-B14C-C912B63B77F1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6A01-6436-C440-AED4-536F4D94DE33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CF6C-7E6E-6E42-8257-447461747467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D81A-C05D-DB43-A453-78536EB3833E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FA55-8DE2-4B4E-8E16-002CDDDE0FB4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625-8CA8-9E43-9845-CB2ABE81C43A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AF9-9B7F-B641-AD1B-A05ADB91C650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3F2F8-81CD-9946-8A26-1CA0464DDFE3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9D9A23-BCB4-5741-B132-E45EC5B0F592}" type="datetime1">
              <a:rPr lang="en-US" smtClean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file/d/1_8W-8CU5S5D_6jdy0s1ebQ3Ti6p8Qd6M/view?usp=sharin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Functions and Arrays IN C++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CPSC 2320 L2</a:t>
            </a:r>
          </a:p>
          <a:p>
            <a:r>
              <a:rPr lang="en-US" dirty="0" smtClean="0"/>
              <a:t>2020-09-17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3" y="1517121"/>
            <a:ext cx="87884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7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VOID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don’t </a:t>
            </a:r>
            <a:r>
              <a:rPr lang="en-US" i="1" dirty="0" smtClean="0"/>
              <a:t>have</a:t>
            </a:r>
            <a:r>
              <a:rPr lang="en-US" dirty="0" smtClean="0"/>
              <a:t> to return anything</a:t>
            </a:r>
          </a:p>
          <a:p>
            <a:r>
              <a:rPr lang="en-US" dirty="0" smtClean="0"/>
              <a:t>To declare a function with no return type: use </a:t>
            </a:r>
            <a:r>
              <a:rPr lang="en-US" i="1" dirty="0" smtClean="0"/>
              <a:t>void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91674" y="4858499"/>
            <a:ext cx="4265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v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oid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doSomething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69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60" y="2186445"/>
            <a:ext cx="88138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17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Declaration vs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3" y="1782520"/>
            <a:ext cx="8826500" cy="4749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66087" y="3606596"/>
            <a:ext cx="3071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function </a:t>
            </a:r>
            <a:r>
              <a:rPr lang="en-US" sz="2400" b="1" i="1" dirty="0" smtClean="0">
                <a:solidFill>
                  <a:schemeClr val="accent1"/>
                </a:solidFill>
              </a:rPr>
              <a:t>declared </a:t>
            </a:r>
            <a:r>
              <a:rPr lang="en-US" sz="2400" b="1" dirty="0" smtClean="0">
                <a:solidFill>
                  <a:schemeClr val="accent1"/>
                </a:solidFill>
              </a:rPr>
              <a:t>here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2920" y="5639742"/>
            <a:ext cx="293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function </a:t>
            </a:r>
            <a:r>
              <a:rPr lang="en-US" sz="2400" b="1" i="1" dirty="0" smtClean="0">
                <a:solidFill>
                  <a:schemeClr val="accent1"/>
                </a:solidFill>
              </a:rPr>
              <a:t>defined </a:t>
            </a:r>
            <a:r>
              <a:rPr lang="en-US" sz="2400" b="1" dirty="0" smtClean="0">
                <a:solidFill>
                  <a:schemeClr val="accent1"/>
                </a:solidFill>
              </a:rPr>
              <a:t>here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21255" y="3926587"/>
            <a:ext cx="4460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(must be declared before main() )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556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175" y="627143"/>
            <a:ext cx="7806676" cy="562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Best practice is to </a:t>
            </a:r>
            <a:r>
              <a:rPr lang="en-US" i="1" dirty="0" smtClean="0"/>
              <a:t>declare</a:t>
            </a:r>
            <a:r>
              <a:rPr lang="en-US" dirty="0" smtClean="0"/>
              <a:t> before main and </a:t>
            </a:r>
            <a:r>
              <a:rPr lang="en-US" i="1" dirty="0" smtClean="0"/>
              <a:t>define</a:t>
            </a:r>
            <a:r>
              <a:rPr lang="en-US" dirty="0" smtClean="0"/>
              <a:t> after 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75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01" y="1594107"/>
            <a:ext cx="8211223" cy="474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4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2778" y="1337733"/>
            <a:ext cx="7717470" cy="47063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52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receive copies of variables*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545" y="2171808"/>
            <a:ext cx="6591936" cy="40765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69675"/>
            <a:ext cx="2846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*terms and conditions apply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8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 copied to function inputs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000" y="1951818"/>
            <a:ext cx="7043025" cy="429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6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function?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5159187" cy="3649133"/>
          </a:xfrm>
        </p:spPr>
        <p:txBody>
          <a:bodyPr/>
          <a:lstStyle/>
          <a:p>
            <a:r>
              <a:rPr lang="en-US" dirty="0" smtClean="0"/>
              <a:t>A block of code (separate from main)</a:t>
            </a:r>
          </a:p>
          <a:p>
            <a:r>
              <a:rPr lang="en-US" dirty="0" smtClean="0"/>
              <a:t>Only runs when called</a:t>
            </a:r>
          </a:p>
          <a:p>
            <a:r>
              <a:rPr lang="en-US" dirty="0" smtClean="0"/>
              <a:t>Can supply inputs to functions, and collect outputs from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Process 4"/>
          <p:cNvSpPr/>
          <p:nvPr/>
        </p:nvSpPr>
        <p:spPr>
          <a:xfrm>
            <a:off x="7621949" y="3270688"/>
            <a:ext cx="2154835" cy="20694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7783052" y="2841003"/>
            <a:ext cx="425669" cy="85936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9215764" y="5019699"/>
            <a:ext cx="425669" cy="85936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53484" y="247167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86196" y="5879068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49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function signature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i="1" dirty="0" smtClean="0"/>
              <a:t>signature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return type, name</a:t>
            </a:r>
          </a:p>
          <a:p>
            <a:pPr lvl="1"/>
            <a:r>
              <a:rPr lang="en-US" dirty="0" smtClean="0"/>
              <a:t>number, type, and order of arguments</a:t>
            </a:r>
          </a:p>
          <a:p>
            <a:r>
              <a:rPr lang="en-US" dirty="0" smtClean="0"/>
              <a:t>Function names are not unique identifiers</a:t>
            </a:r>
          </a:p>
          <a:p>
            <a:r>
              <a:rPr lang="en-US" dirty="0" smtClean="0"/>
              <a:t>Function </a:t>
            </a:r>
            <a:r>
              <a:rPr lang="en-US" i="1" dirty="0" smtClean="0"/>
              <a:t>signatures</a:t>
            </a:r>
            <a:r>
              <a:rPr lang="en-US" dirty="0" smtClean="0"/>
              <a:t> 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0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664" y="1148158"/>
            <a:ext cx="7917697" cy="5300643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>
            <a:off x="4324027" y="2324746"/>
            <a:ext cx="2251962" cy="2355742"/>
          </a:xfrm>
          <a:custGeom>
            <a:avLst/>
            <a:gdLst>
              <a:gd name="connsiteX0" fmla="*/ 0 w 2251962"/>
              <a:gd name="connsiteY0" fmla="*/ 2355742 h 2355742"/>
              <a:gd name="connsiteX1" fmla="*/ 2231756 w 2251962"/>
              <a:gd name="connsiteY1" fmla="*/ 1022888 h 2355742"/>
              <a:gd name="connsiteX2" fmla="*/ 1162373 w 2251962"/>
              <a:gd name="connsiteY2" fmla="*/ 0 h 235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1962" h="2355742">
                <a:moveTo>
                  <a:pt x="0" y="2355742"/>
                </a:moveTo>
                <a:cubicBezTo>
                  <a:pt x="1019013" y="1885627"/>
                  <a:pt x="2038027" y="1415512"/>
                  <a:pt x="2231756" y="1022888"/>
                </a:cubicBezTo>
                <a:cubicBezTo>
                  <a:pt x="2425485" y="630264"/>
                  <a:pt x="1162373" y="0"/>
                  <a:pt x="1162373" y="0"/>
                </a:cubicBezTo>
              </a:path>
            </a:pathLst>
          </a:custGeom>
          <a:noFill/>
          <a:ln w="31750"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317476" y="3346515"/>
            <a:ext cx="896524" cy="1508289"/>
          </a:xfrm>
          <a:custGeom>
            <a:avLst/>
            <a:gdLst>
              <a:gd name="connsiteX0" fmla="*/ 0 w 896524"/>
              <a:gd name="connsiteY0" fmla="*/ 1508289 h 1508289"/>
              <a:gd name="connsiteX1" fmla="*/ 886120 w 896524"/>
              <a:gd name="connsiteY1" fmla="*/ 461914 h 1508289"/>
              <a:gd name="connsiteX2" fmla="*/ 509048 w 896524"/>
              <a:gd name="connsiteY2" fmla="*/ 0 h 150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524" h="1508289">
                <a:moveTo>
                  <a:pt x="0" y="1508289"/>
                </a:moveTo>
                <a:cubicBezTo>
                  <a:pt x="400639" y="1110792"/>
                  <a:pt x="801279" y="713295"/>
                  <a:pt x="886120" y="461914"/>
                </a:cubicBezTo>
                <a:cubicBezTo>
                  <a:pt x="970961" y="210533"/>
                  <a:pt x="509048" y="0"/>
                  <a:pt x="509048" y="0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2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implicit conversions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63" y="1832032"/>
            <a:ext cx="87757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2169506" cy="3649133"/>
          </a:xfrm>
        </p:spPr>
        <p:txBody>
          <a:bodyPr/>
          <a:lstStyle/>
          <a:p>
            <a:r>
              <a:rPr lang="en-US" dirty="0" smtClean="0"/>
              <a:t>”Symbol could not be resolved”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307" y="1686444"/>
            <a:ext cx="87757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7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2090650" cy="3649133"/>
          </a:xfrm>
        </p:spPr>
        <p:txBody>
          <a:bodyPr/>
          <a:lstStyle/>
          <a:p>
            <a:r>
              <a:rPr lang="en-US" dirty="0" smtClean="0"/>
              <a:t>Global variables are available to all functions</a:t>
            </a:r>
          </a:p>
          <a:p>
            <a:r>
              <a:rPr lang="en-US" dirty="0" smtClean="0"/>
              <a:t>Hence the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452" y="1645920"/>
            <a:ext cx="87757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64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3264325" cy="364913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Any function can also </a:t>
            </a:r>
            <a:r>
              <a:rPr lang="en-US" i="1" dirty="0" smtClean="0"/>
              <a:t>change</a:t>
            </a:r>
            <a:r>
              <a:rPr lang="en-US" dirty="0" smtClean="0"/>
              <a:t> a global variable</a:t>
            </a:r>
          </a:p>
          <a:p>
            <a:r>
              <a:rPr lang="en-US" b="1" dirty="0" smtClean="0"/>
              <a:t>AVOID GLOBAL VARIABLES WHEN POSSIBLE!!!</a:t>
            </a:r>
          </a:p>
          <a:p>
            <a:r>
              <a:rPr lang="en-US" b="1" dirty="0" smtClean="0"/>
              <a:t>*Unless they are constants 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const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127" y="1689763"/>
            <a:ext cx="7936612" cy="43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0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multiple values from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Unlike Python, we can’t return multiple variables from a function</a:t>
            </a:r>
          </a:p>
          <a:p>
            <a:r>
              <a:rPr lang="en-US" dirty="0" smtClean="0"/>
              <a:t>We can, however, pass multiple variables to the function and give the function permission to change them</a:t>
            </a:r>
          </a:p>
          <a:p>
            <a:r>
              <a:rPr lang="en-US" dirty="0" smtClean="0"/>
              <a:t>This is called passing by </a:t>
            </a:r>
            <a:r>
              <a:rPr lang="en-US" i="1" dirty="0" smtClean="0"/>
              <a:t>reference</a:t>
            </a:r>
          </a:p>
          <a:p>
            <a:r>
              <a:rPr lang="en-US" dirty="0" smtClean="0"/>
              <a:t>Default behavior is pass by </a:t>
            </a:r>
            <a:r>
              <a:rPr lang="en-US" i="1" dirty="0" smtClean="0"/>
              <a:t>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22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by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Passing by reference supplies the function with the </a:t>
            </a:r>
            <a:r>
              <a:rPr lang="en-US" dirty="0" smtClean="0"/>
              <a:t>variable’s </a:t>
            </a:r>
            <a:r>
              <a:rPr lang="en-US" dirty="0" smtClean="0"/>
              <a:t>actual memory address</a:t>
            </a:r>
          </a:p>
          <a:p>
            <a:r>
              <a:rPr lang="en-US" dirty="0" smtClean="0"/>
              <a:t>Normally (pass by value) we retrieve the contents at that memory and copy it to a new location</a:t>
            </a:r>
          </a:p>
          <a:p>
            <a:r>
              <a:rPr lang="en-US" dirty="0" smtClean="0"/>
              <a:t>Here, we pass the location 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0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By reference in 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3527" y="2629393"/>
            <a:ext cx="96359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void swap( double&amp; num1, double&amp; num2)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//Code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swap(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a,b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) //Function is called the same way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87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60" y="1726902"/>
            <a:ext cx="8750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57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5141258" cy="3649133"/>
          </a:xfrm>
        </p:spPr>
        <p:txBody>
          <a:bodyPr/>
          <a:lstStyle/>
          <a:p>
            <a:r>
              <a:rPr lang="en-US" dirty="0" smtClean="0"/>
              <a:t>You have already seen functions in 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Process 4"/>
          <p:cNvSpPr/>
          <p:nvPr/>
        </p:nvSpPr>
        <p:spPr>
          <a:xfrm>
            <a:off x="8111225" y="3270688"/>
            <a:ext cx="2154835" cy="20694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sqrt</a:t>
            </a:r>
            <a:r>
              <a:rPr lang="en-US" dirty="0" smtClean="0"/>
              <a:t>(Input)</a:t>
            </a:r>
          </a:p>
          <a:p>
            <a:pPr algn="ctr"/>
            <a:r>
              <a:rPr lang="en-US" dirty="0" smtClean="0"/>
              <a:t>cos(Input)</a:t>
            </a:r>
          </a:p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8272328" y="2841003"/>
            <a:ext cx="425669" cy="85936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9705040" y="5019699"/>
            <a:ext cx="425669" cy="85936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42760" y="247167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75472" y="5879068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17" y="1349971"/>
            <a:ext cx="7108883" cy="523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3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ON </a:t>
            </a:r>
            <a:r>
              <a:rPr lang="en-US" dirty="0" smtClean="0"/>
              <a:t>LAB 2, part 1</a:t>
            </a:r>
          </a:p>
          <a:p>
            <a:r>
              <a:rPr lang="en-US" dirty="0" smtClean="0">
                <a:hlinkClick r:id="rId2"/>
              </a:rPr>
              <a:t>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82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of related values all having the same data type</a:t>
            </a:r>
          </a:p>
          <a:p>
            <a:pPr lvl="1"/>
            <a:r>
              <a:rPr lang="en-US" dirty="0" smtClean="0"/>
              <a:t>A collection of grades</a:t>
            </a:r>
          </a:p>
          <a:p>
            <a:pPr lvl="1"/>
            <a:r>
              <a:rPr lang="en-US" dirty="0" smtClean="0"/>
              <a:t>A list of angles</a:t>
            </a:r>
          </a:p>
          <a:p>
            <a:pPr lvl="1"/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73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an array in 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0928" y="3275723"/>
            <a:ext cx="94211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datatype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arrayName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[number of items]</a:t>
            </a:r>
          </a:p>
          <a:p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double grades[10]; //An array of 10 doubles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423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5299" y="2065867"/>
            <a:ext cx="81323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array[0] //first element of the array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array[1] //second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array[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] //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ith</a:t>
            </a:r>
            <a:endParaRPr lang="en-US" sz="28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array[SIZE – 1] //Final element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79745" y="3951857"/>
            <a:ext cx="7173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Must use integer types to access array elements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511" y="4852962"/>
            <a:ext cx="5915731" cy="12985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9080242" y="1276350"/>
            <a:ext cx="2559308" cy="971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Note: array counting starts at 0.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815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44" y="198318"/>
            <a:ext cx="8423216" cy="63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9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bounds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Unlike Python, C++ code will compile and run even if you have code which attempts to access an out of bounds array element</a:t>
            </a:r>
          </a:p>
          <a:p>
            <a:r>
              <a:rPr lang="en-US" dirty="0" smtClean="0"/>
              <a:t>Leads to unpredictable results!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439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bounds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063" y="1908348"/>
            <a:ext cx="87249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14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create an array like this: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array[] = {1,1,2,3,5};</a:t>
            </a:r>
          </a:p>
          <a:p>
            <a:r>
              <a:rPr lang="en-US" dirty="0" smtClean="0">
                <a:ea typeface="Courier" charset="0"/>
                <a:cs typeface="Courier" charset="0"/>
              </a:rPr>
              <a:t>Identical: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array[5] = {1,1,2,3,5};</a:t>
            </a:r>
          </a:p>
          <a:p>
            <a:r>
              <a:rPr lang="en-US" dirty="0" smtClean="0">
                <a:ea typeface="Courier" charset="0"/>
                <a:cs typeface="Courier" charset="0"/>
              </a:rPr>
              <a:t>Still need the [] to tell the compiler it’s an array, but can omit the number of elements of it’s initialized with a list in brackets</a:t>
            </a:r>
            <a:endParaRPr lang="en-US" dirty="0"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26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cannot be variable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use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 smtClean="0"/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myarray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[SIZE], SIZE</a:t>
            </a:r>
            <a:r>
              <a:rPr lang="en-US" dirty="0" smtClean="0"/>
              <a:t> must be a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const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smtClean="0">
                <a:ea typeface="Courier" charset="0"/>
                <a:cs typeface="Courier" charset="0"/>
              </a:rPr>
              <a:t>You cannot use a “normal” variable to declare an array</a:t>
            </a:r>
          </a:p>
          <a:p>
            <a:r>
              <a:rPr lang="en-US" dirty="0" smtClean="0">
                <a:ea typeface="Courier" charset="0"/>
                <a:cs typeface="Courier" charset="0"/>
              </a:rPr>
              <a:t>Once an array is declared, its size is fixed</a:t>
            </a:r>
          </a:p>
          <a:p>
            <a:pPr lvl="1"/>
            <a:r>
              <a:rPr lang="en-US" dirty="0" smtClean="0">
                <a:ea typeface="Courier" charset="0"/>
                <a:cs typeface="Courier" charset="0"/>
              </a:rPr>
              <a:t>Cannot “append” to the end of an array like a python list</a:t>
            </a:r>
          </a:p>
          <a:p>
            <a:r>
              <a:rPr lang="en-US" dirty="0" smtClean="0">
                <a:ea typeface="Courier" charset="0"/>
                <a:cs typeface="Courier" charset="0"/>
              </a:rPr>
              <a:t>If you don’t know how many values you need to store, make the array very large and just don’t use the empty space at the end</a:t>
            </a:r>
          </a:p>
          <a:p>
            <a:endParaRPr lang="en-US" dirty="0"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2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functions?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write reusable code once</a:t>
            </a:r>
          </a:p>
          <a:p>
            <a:r>
              <a:rPr lang="en-US" dirty="0" smtClean="0"/>
              <a:t>Keep code organized </a:t>
            </a:r>
          </a:p>
          <a:p>
            <a:r>
              <a:rPr lang="en-US" dirty="0" smtClean="0"/>
              <a:t>Makes code </a:t>
            </a:r>
            <a:r>
              <a:rPr lang="en-US" i="1" dirty="0" smtClean="0"/>
              <a:t>extensible</a:t>
            </a:r>
          </a:p>
          <a:p>
            <a:pPr lvl="1"/>
            <a:r>
              <a:rPr lang="en-US" dirty="0" smtClean="0"/>
              <a:t>Easier to add on to the program later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410" y="1993900"/>
            <a:ext cx="8775700" cy="42545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2347609" cy="3649133"/>
          </a:xfrm>
        </p:spPr>
        <p:txBody>
          <a:bodyPr>
            <a:normAutofit/>
          </a:bodyPr>
          <a:lstStyle/>
          <a:p>
            <a:r>
              <a:rPr lang="en-US" dirty="0" smtClean="0"/>
              <a:t>It may compile, </a:t>
            </a:r>
            <a:r>
              <a:rPr lang="en-US" b="1" dirty="0" smtClean="0"/>
              <a:t>but you will lose points for this</a:t>
            </a:r>
            <a:endParaRPr lang="en-US" b="1" dirty="0"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099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can have multiple dimensions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4571999" cy="364913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Useful for 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tables and matrices</a:t>
            </a:r>
          </a:p>
          <a:p>
            <a:pPr lvl="1"/>
            <a:r>
              <a:rPr lang="en-US" dirty="0" smtClean="0"/>
              <a:t>Functions of multiple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226" y="2617258"/>
            <a:ext cx="6532950" cy="2698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77050" y="5886450"/>
            <a:ext cx="1482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A 2D array</a:t>
            </a:r>
            <a:endParaRPr lang="en-US" sz="240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810500" y="4895850"/>
            <a:ext cx="247650" cy="990600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153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3428999" cy="364913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Want to store the grades for 3 tests for each of 4 students in a single 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224306"/>
              </p:ext>
            </p:extLst>
          </p:nvPr>
        </p:nvGraphicFramePr>
        <p:xfrm>
          <a:off x="5222748" y="1337733"/>
          <a:ext cx="6292852" cy="36364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3213"/>
                <a:gridCol w="1573213"/>
                <a:gridCol w="1573213"/>
                <a:gridCol w="1573213"/>
              </a:tblGrid>
              <a:tr h="1201024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95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73</a:t>
                      </a:r>
                      <a:endParaRPr lang="en-US" sz="2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67</a:t>
                      </a:r>
                      <a:endParaRPr lang="en-US" sz="2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20</a:t>
                      </a:r>
                      <a:endParaRPr lang="en-US" sz="2800" b="1" dirty="0"/>
                    </a:p>
                  </a:txBody>
                  <a:tcPr anchor="ctr" anchorCtr="1"/>
                </a:tc>
              </a:tr>
              <a:tr h="1217705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78</a:t>
                      </a:r>
                      <a:endParaRPr lang="en-US" sz="2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89</a:t>
                      </a:r>
                      <a:endParaRPr lang="en-US" sz="2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99</a:t>
                      </a:r>
                      <a:endParaRPr lang="en-US" sz="2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19</a:t>
                      </a:r>
                      <a:endParaRPr lang="en-US" sz="2800" b="1" dirty="0"/>
                    </a:p>
                  </a:txBody>
                  <a:tcPr anchor="ctr" anchorCtr="1"/>
                </a:tc>
              </a:tr>
              <a:tr h="1217705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83</a:t>
                      </a:r>
                      <a:endParaRPr lang="en-US" sz="2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84</a:t>
                      </a:r>
                      <a:endParaRPr lang="en-US" sz="2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98</a:t>
                      </a:r>
                      <a:endParaRPr lang="en-US" sz="2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/>
                        <a:t>100</a:t>
                      </a:r>
                      <a:endParaRPr lang="en-US" sz="2800" b="1" dirty="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46713" y="968401"/>
            <a:ext cx="110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Student 1</a:t>
            </a:r>
            <a:endParaRPr lang="en-US" b="1"/>
          </a:p>
        </p:txBody>
      </p:sp>
      <p:sp>
        <p:nvSpPr>
          <p:cNvPr id="9" name="TextBox 8"/>
          <p:cNvSpPr txBox="1"/>
          <p:nvPr/>
        </p:nvSpPr>
        <p:spPr>
          <a:xfrm>
            <a:off x="7024422" y="959418"/>
            <a:ext cx="110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Student 2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637850" y="959418"/>
            <a:ext cx="110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Student 3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0058866" y="959418"/>
            <a:ext cx="110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Student 4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325537" y="1772735"/>
            <a:ext cx="87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 1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325537" y="3044336"/>
            <a:ext cx="87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 2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356825" y="4315937"/>
            <a:ext cx="87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 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1926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arrays in 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6300" y="2400300"/>
            <a:ext cx="106489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myArray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[number of rows][number of cols];</a:t>
            </a:r>
          </a:p>
          <a:p>
            <a:endParaRPr lang="en-US" sz="28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//Create array for student &amp; exam data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//Number of students and exams</a:t>
            </a:r>
          </a:p>
          <a:p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const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NUM_STUDENTS = 4;</a:t>
            </a:r>
          </a:p>
          <a:p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const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NUM_EXAMS = 3;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//Declare array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studentGrades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[NUM_EXAMS][NUM_STUDENTS];</a:t>
            </a:r>
          </a:p>
          <a:p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studentGrades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[1][2] //Grade of second exam, for third student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7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526" y="1663700"/>
            <a:ext cx="87757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2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Passing arrays to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2762249" cy="3649133"/>
          </a:xfrm>
        </p:spPr>
        <p:txBody>
          <a:bodyPr/>
          <a:lstStyle/>
          <a:p>
            <a:r>
              <a:rPr lang="en-US" dirty="0" smtClean="0"/>
              <a:t>Array </a:t>
            </a:r>
            <a:r>
              <a:rPr lang="en-US" i="1" dirty="0" smtClean="0"/>
              <a:t>elements</a:t>
            </a:r>
            <a:r>
              <a:rPr lang="en-US" dirty="0" smtClean="0"/>
              <a:t> can be passed in the usual manner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98425"/>
            <a:ext cx="6794500" cy="49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22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Passing arrays to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also pass the </a:t>
            </a:r>
            <a:r>
              <a:rPr lang="en-US" i="1" dirty="0" smtClean="0"/>
              <a:t>entire array</a:t>
            </a:r>
            <a:r>
              <a:rPr lang="en-US" dirty="0" smtClean="0"/>
              <a:t> to the function</a:t>
            </a:r>
          </a:p>
          <a:p>
            <a:pPr lvl="1"/>
            <a:r>
              <a:rPr lang="en-US" dirty="0" smtClean="0"/>
              <a:t>In this case no copy is made, the array is automatically passed by </a:t>
            </a:r>
            <a:r>
              <a:rPr lang="en-US" i="1" dirty="0" smtClean="0"/>
              <a:t>reference</a:t>
            </a:r>
            <a:endParaRPr lang="en-US" dirty="0" smtClean="0"/>
          </a:p>
          <a:p>
            <a:pPr lvl="1"/>
            <a:r>
              <a:rPr lang="en-US" dirty="0" smtClean="0"/>
              <a:t>The function has access to the original array, and can make changes to it just like you can in main()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08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002" y="1737925"/>
            <a:ext cx="7261022" cy="45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4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number of elements of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C++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sizeof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Returns the size of the </a:t>
            </a:r>
            <a:r>
              <a:rPr lang="en-US" i="1" dirty="0" smtClean="0"/>
              <a:t>memory</a:t>
            </a:r>
            <a:r>
              <a:rPr lang="en-US" dirty="0" smtClean="0"/>
              <a:t> occupied by the argument, in bytes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591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SizeOf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34" y="1733524"/>
            <a:ext cx="8284826" cy="494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36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1" y="3183391"/>
            <a:ext cx="8776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functionName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( data passed to function);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1828800" y="2702563"/>
            <a:ext cx="519953" cy="2528049"/>
          </a:xfrm>
          <a:prstGeom prst="lef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 rot="16200000">
            <a:off x="6095299" y="1277874"/>
            <a:ext cx="519953" cy="5377425"/>
          </a:xfrm>
          <a:prstGeom prst="lef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4752" y="4237587"/>
            <a:ext cx="304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Identifies calling function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651988" y="4272727"/>
            <a:ext cx="304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Passes data to the function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7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SizeOF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size of an array = (size of datatype) * (number of elements)</a:t>
            </a:r>
          </a:p>
          <a:p>
            <a:r>
              <a:rPr lang="en-US" dirty="0" smtClean="0"/>
              <a:t>Therefore we can use </a:t>
            </a:r>
            <a:r>
              <a:rPr lang="en-US" dirty="0" err="1" smtClean="0"/>
              <a:t>sizeof</a:t>
            </a:r>
            <a:r>
              <a:rPr lang="en-US" dirty="0" smtClean="0"/>
              <a:t>() to obtain the number of elements in an array</a:t>
            </a:r>
          </a:p>
          <a:p>
            <a:r>
              <a:rPr lang="en-US" dirty="0" err="1" smtClean="0"/>
              <a:t>num</a:t>
            </a:r>
            <a:r>
              <a:rPr lang="en-US" dirty="0" smtClean="0"/>
              <a:t> elements = </a:t>
            </a:r>
            <a:r>
              <a:rPr lang="en-US" dirty="0" err="1" smtClean="0"/>
              <a:t>sizeof</a:t>
            </a:r>
            <a:r>
              <a:rPr lang="en-US" dirty="0" smtClean="0"/>
              <a:t>(array) / </a:t>
            </a:r>
            <a:r>
              <a:rPr lang="en-US" dirty="0" err="1" smtClean="0"/>
              <a:t>sizeof</a:t>
            </a:r>
            <a:r>
              <a:rPr lang="en-US" dirty="0" smtClean="0"/>
              <a:t>( array[0]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43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Sizeof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943" y="1644502"/>
            <a:ext cx="7727139" cy="503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16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Passing 2d arrays to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2193586" cy="3649133"/>
          </a:xfrm>
        </p:spPr>
        <p:txBody>
          <a:bodyPr/>
          <a:lstStyle/>
          <a:p>
            <a:r>
              <a:rPr lang="en-US" dirty="0" smtClean="0"/>
              <a:t>Need to give the array dimensions in the function declaration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252" y="1716617"/>
            <a:ext cx="6136974" cy="453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8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3962059" cy="364913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Strictly speaking, we can leave the first dimension blank and only supply the second one</a:t>
            </a:r>
          </a:p>
          <a:p>
            <a:r>
              <a:rPr lang="en-US" dirty="0" smtClean="0"/>
              <a:t>Related to how arrays are stored in memory</a:t>
            </a:r>
          </a:p>
          <a:p>
            <a:r>
              <a:rPr lang="en-US" dirty="0" smtClean="0"/>
              <a:t>We’ll cover better ways of doing this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861" y="1535766"/>
            <a:ext cx="6607852" cy="48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3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That’s all folks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Finish Lab 2</a:t>
            </a:r>
          </a:p>
          <a:p>
            <a:r>
              <a:rPr lang="en-US" dirty="0" smtClean="0"/>
              <a:t>Work on Homework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47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functions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1" y="3183391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sqrt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( number );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4752" y="4237587"/>
            <a:ext cx="304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Identifies calling function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651988" y="4272727"/>
            <a:ext cx="304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Passes data to the function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317356" y="3706611"/>
            <a:ext cx="278969" cy="56611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022170" y="3706611"/>
            <a:ext cx="2729343" cy="53097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functions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1" y="3183391"/>
            <a:ext cx="5125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pow( number1,number2 );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4752" y="4237587"/>
            <a:ext cx="304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Identifies calling function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651988" y="4272727"/>
            <a:ext cx="304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Passes data to the function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317356" y="3706611"/>
            <a:ext cx="278969" cy="56611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022170" y="3706611"/>
            <a:ext cx="2729343" cy="53097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64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declarations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318" y="2881858"/>
            <a:ext cx="11354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&lt;return data type&gt;  &lt;function name&gt; ( [input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args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] )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318" y="3572140"/>
            <a:ext cx="4695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ouble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doSomething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3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3" y="1869515"/>
            <a:ext cx="88265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20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2454</TotalTime>
  <Words>1059</Words>
  <Application>Microsoft Macintosh PowerPoint</Application>
  <PresentationFormat>Widescreen</PresentationFormat>
  <Paragraphs>239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Calibri</vt:lpstr>
      <vt:lpstr>Calibri Light</vt:lpstr>
      <vt:lpstr>Courier</vt:lpstr>
      <vt:lpstr>Mangal</vt:lpstr>
      <vt:lpstr>Arial</vt:lpstr>
      <vt:lpstr>Celestial</vt:lpstr>
      <vt:lpstr>Functions and Arrays IN C++</vt:lpstr>
      <vt:lpstr>What is a function?</vt:lpstr>
      <vt:lpstr>What is a function</vt:lpstr>
      <vt:lpstr>Why use functions?</vt:lpstr>
      <vt:lpstr>Calling functions</vt:lpstr>
      <vt:lpstr>Calling functions Example</vt:lpstr>
      <vt:lpstr>Calling functions Example</vt:lpstr>
      <vt:lpstr>Function declarations</vt:lpstr>
      <vt:lpstr>PowerPoint Presentation</vt:lpstr>
      <vt:lpstr>PowerPoint Presentation</vt:lpstr>
      <vt:lpstr>VOID functions</vt:lpstr>
      <vt:lpstr>Example</vt:lpstr>
      <vt:lpstr>Declaration vs definition</vt:lpstr>
      <vt:lpstr>PowerPoint Presentation</vt:lpstr>
      <vt:lpstr>PowerPoint Presentation</vt:lpstr>
      <vt:lpstr>Example</vt:lpstr>
      <vt:lpstr>PowerPoint Presentation</vt:lpstr>
      <vt:lpstr>Functions receive copies of variables*</vt:lpstr>
      <vt:lpstr>Values copied to function inputs</vt:lpstr>
      <vt:lpstr>The function signature</vt:lpstr>
      <vt:lpstr>PowerPoint Presentation</vt:lpstr>
      <vt:lpstr>Warning: implicit conversions</vt:lpstr>
      <vt:lpstr>Variable scope</vt:lpstr>
      <vt:lpstr>Variable scope</vt:lpstr>
      <vt:lpstr>Warning!</vt:lpstr>
      <vt:lpstr>Returning multiple values from a function</vt:lpstr>
      <vt:lpstr>Pass by reference</vt:lpstr>
      <vt:lpstr>Pass By reference in C++</vt:lpstr>
      <vt:lpstr>Example</vt:lpstr>
      <vt:lpstr>Example</vt:lpstr>
      <vt:lpstr>BREAK</vt:lpstr>
      <vt:lpstr>Arrays in C++</vt:lpstr>
      <vt:lpstr>Declaring an array in C++</vt:lpstr>
      <vt:lpstr>Accessing array elements</vt:lpstr>
      <vt:lpstr>PowerPoint Presentation</vt:lpstr>
      <vt:lpstr>Array bounds</vt:lpstr>
      <vt:lpstr>Array bounds example</vt:lpstr>
      <vt:lpstr>array initialization</vt:lpstr>
      <vt:lpstr>Arrays cannot be variable size</vt:lpstr>
      <vt:lpstr>EXAMPLE</vt:lpstr>
      <vt:lpstr>arrays can have multiple dimensions</vt:lpstr>
      <vt:lpstr>2D Example</vt:lpstr>
      <vt:lpstr>2D arrays in C++</vt:lpstr>
      <vt:lpstr>Example</vt:lpstr>
      <vt:lpstr>Passing arrays to functions</vt:lpstr>
      <vt:lpstr>Passing arrays to functions</vt:lpstr>
      <vt:lpstr>Example</vt:lpstr>
      <vt:lpstr>Get the number of elements of an array</vt:lpstr>
      <vt:lpstr>SizeOf()</vt:lpstr>
      <vt:lpstr>SizeOF()</vt:lpstr>
      <vt:lpstr>Sizeof()</vt:lpstr>
      <vt:lpstr>Passing 2d arrays to functions</vt:lpstr>
      <vt:lpstr>PowerPoint Presentation</vt:lpstr>
      <vt:lpstr>That’s all folks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Electromagnetism</dc:title>
  <dc:creator>Microsoft Office User</dc:creator>
  <cp:lastModifiedBy>Microsoft Office User</cp:lastModifiedBy>
  <cp:revision>235</cp:revision>
  <dcterms:created xsi:type="dcterms:W3CDTF">2020-08-28T20:26:00Z</dcterms:created>
  <dcterms:modified xsi:type="dcterms:W3CDTF">2020-09-17T15:51:02Z</dcterms:modified>
</cp:coreProperties>
</file>